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896" r:id="rId10"/>
    <p:sldMasterId id="2147483920" r:id="rId11"/>
  </p:sldMasterIdLst>
  <p:notesMasterIdLst>
    <p:notesMasterId r:id="rId57"/>
  </p:notesMasterIdLst>
  <p:sldIdLst>
    <p:sldId id="256" r:id="rId12"/>
    <p:sldId id="2076138325" r:id="rId13"/>
    <p:sldId id="2076138324" r:id="rId14"/>
    <p:sldId id="265" r:id="rId15"/>
    <p:sldId id="2076138301" r:id="rId16"/>
    <p:sldId id="2076138302" r:id="rId17"/>
    <p:sldId id="1601" r:id="rId18"/>
    <p:sldId id="8339" r:id="rId19"/>
    <p:sldId id="2076138286" r:id="rId20"/>
    <p:sldId id="285" r:id="rId21"/>
    <p:sldId id="2076138287" r:id="rId22"/>
    <p:sldId id="2076138326" r:id="rId23"/>
    <p:sldId id="2076138293" r:id="rId24"/>
    <p:sldId id="2076138292" r:id="rId25"/>
    <p:sldId id="2076138297" r:id="rId26"/>
    <p:sldId id="2076138294" r:id="rId27"/>
    <p:sldId id="2076138295" r:id="rId28"/>
    <p:sldId id="2076138296" r:id="rId29"/>
    <p:sldId id="2076137917" r:id="rId30"/>
    <p:sldId id="2076137915" r:id="rId31"/>
    <p:sldId id="2076138280" r:id="rId32"/>
    <p:sldId id="11927" r:id="rId33"/>
    <p:sldId id="751" r:id="rId34"/>
    <p:sldId id="8262" r:id="rId35"/>
    <p:sldId id="2076136710" r:id="rId36"/>
    <p:sldId id="2076138298" r:id="rId37"/>
    <p:sldId id="2076138299" r:id="rId38"/>
    <p:sldId id="2076137918" r:id="rId39"/>
    <p:sldId id="2076138288" r:id="rId40"/>
    <p:sldId id="381" r:id="rId41"/>
    <p:sldId id="263" r:id="rId42"/>
    <p:sldId id="270" r:id="rId43"/>
    <p:sldId id="2076137919" r:id="rId44"/>
    <p:sldId id="1622" r:id="rId45"/>
    <p:sldId id="2076138290" r:id="rId46"/>
    <p:sldId id="1251" r:id="rId47"/>
    <p:sldId id="2076138291" r:id="rId48"/>
    <p:sldId id="8337" r:id="rId49"/>
    <p:sldId id="2076138289" r:id="rId50"/>
    <p:sldId id="8321" r:id="rId51"/>
    <p:sldId id="2076138284" r:id="rId52"/>
    <p:sldId id="2076138285" r:id="rId53"/>
    <p:sldId id="2076138283" r:id="rId54"/>
    <p:sldId id="2076138282" r:id="rId55"/>
    <p:sldId id="29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2076138325"/>
            <p14:sldId id="2076138324"/>
            <p14:sldId id="265"/>
            <p14:sldId id="2076138301"/>
            <p14:sldId id="2076138302"/>
            <p14:sldId id="1601"/>
            <p14:sldId id="8339"/>
            <p14:sldId id="2076138286"/>
            <p14:sldId id="285"/>
            <p14:sldId id="2076138287"/>
            <p14:sldId id="2076138326"/>
            <p14:sldId id="2076138293"/>
            <p14:sldId id="2076138292"/>
            <p14:sldId id="2076138297"/>
            <p14:sldId id="2076138294"/>
            <p14:sldId id="2076138295"/>
            <p14:sldId id="2076138296"/>
            <p14:sldId id="2076137917"/>
            <p14:sldId id="2076137915"/>
            <p14:sldId id="2076138280"/>
            <p14:sldId id="11927"/>
            <p14:sldId id="751"/>
            <p14:sldId id="8262"/>
            <p14:sldId id="2076136710"/>
            <p14:sldId id="2076138298"/>
            <p14:sldId id="2076138299"/>
            <p14:sldId id="2076137918"/>
            <p14:sldId id="2076138288"/>
            <p14:sldId id="381"/>
            <p14:sldId id="263"/>
            <p14:sldId id="270"/>
            <p14:sldId id="2076137919"/>
            <p14:sldId id="1622"/>
            <p14:sldId id="2076138290"/>
            <p14:sldId id="1251"/>
            <p14:sldId id="2076138291"/>
            <p14:sldId id="8337"/>
            <p14:sldId id="2076138289"/>
            <p14:sldId id="8321"/>
            <p14:sldId id="2076138284"/>
            <p14:sldId id="2076138285"/>
            <p14:sldId id="2076138283"/>
            <p14:sldId id="207613828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7ECF8"/>
    <a:srgbClr val="CBD6F0"/>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82463" autoAdjust="0"/>
  </p:normalViewPr>
  <p:slideViewPr>
    <p:cSldViewPr snapToGrid="0">
      <p:cViewPr varScale="1">
        <p:scale>
          <a:sx n="69" d="100"/>
          <a:sy n="69" d="100"/>
        </p:scale>
        <p:origin x="38" y="2184"/>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30</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31</a:t>
            </a:fld>
            <a:endParaRPr lang="en-US"/>
          </a:p>
        </p:txBody>
      </p:sp>
    </p:spTree>
    <p:extLst>
      <p:ext uri="{BB962C8B-B14F-4D97-AF65-F5344CB8AC3E}">
        <p14:creationId xmlns:p14="http://schemas.microsoft.com/office/powerpoint/2010/main" val="1383606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32</a:t>
            </a:fld>
            <a:endParaRPr lang="en-US"/>
          </a:p>
        </p:txBody>
      </p:sp>
    </p:spTree>
    <p:extLst>
      <p:ext uri="{BB962C8B-B14F-4D97-AF65-F5344CB8AC3E}">
        <p14:creationId xmlns:p14="http://schemas.microsoft.com/office/powerpoint/2010/main" val="306187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10/27/2020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26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a:t>
            </a:fld>
            <a:endParaRPr lang="en-US"/>
          </a:p>
        </p:txBody>
      </p:sp>
    </p:spTree>
    <p:extLst>
      <p:ext uri="{BB962C8B-B14F-4D97-AF65-F5344CB8AC3E}">
        <p14:creationId xmlns:p14="http://schemas.microsoft.com/office/powerpoint/2010/main" val="353321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10/27/2020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remove exclusive Synapse Analytics references, include Databricks as well</a:t>
            </a:r>
          </a:p>
        </p:txBody>
      </p:sp>
      <p:sp>
        <p:nvSpPr>
          <p:cNvPr id="4" name="Slide Number Placeholder 3"/>
          <p:cNvSpPr>
            <a:spLocks noGrp="1"/>
          </p:cNvSpPr>
          <p:nvPr>
            <p:ph type="sldNum" sz="quarter" idx="5"/>
          </p:nvPr>
        </p:nvSpPr>
        <p:spPr/>
        <p:txBody>
          <a:bodyPr/>
          <a:lstStyle/>
          <a:p>
            <a:fld id="{957F03C2-4FDE-4235-B8B7-744B1E2B9F73}" type="slidenum">
              <a:rPr lang="en-US" smtClean="0"/>
              <a:t>21</a:t>
            </a:fld>
            <a:endParaRPr lang="en-US"/>
          </a:p>
        </p:txBody>
      </p:sp>
    </p:spTree>
    <p:extLst>
      <p:ext uri="{BB962C8B-B14F-4D97-AF65-F5344CB8AC3E}">
        <p14:creationId xmlns:p14="http://schemas.microsoft.com/office/powerpoint/2010/main" val="3882331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10/27/2020 9:16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16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154289245"/>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2730993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5979" y="816946"/>
            <a:ext cx="7960042" cy="1381031"/>
          </a:xfrm>
          <a:prstGeom prst="rect">
            <a:avLst/>
          </a:prstGeom>
        </p:spPr>
      </p:pic>
    </p:spTree>
    <p:extLst>
      <p:ext uri="{BB962C8B-B14F-4D97-AF65-F5344CB8AC3E}">
        <p14:creationId xmlns:p14="http://schemas.microsoft.com/office/powerpoint/2010/main" val="42654328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a:extLst>
              <a:ext uri="{FF2B5EF4-FFF2-40B4-BE49-F238E27FC236}">
                <a16:creationId xmlns:a16="http://schemas.microsoft.com/office/drawing/2014/main" id="{D7038353-96BC-49BA-9DF3-1AA00A0903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984" y="746142"/>
            <a:ext cx="9525000" cy="1647825"/>
          </a:xfrm>
          <a:prstGeom prst="rect">
            <a:avLst/>
          </a:prstGeom>
        </p:spPr>
      </p:pic>
    </p:spTree>
    <p:extLst>
      <p:ext uri="{BB962C8B-B14F-4D97-AF65-F5344CB8AC3E}">
        <p14:creationId xmlns:p14="http://schemas.microsoft.com/office/powerpoint/2010/main" val="35997853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86519167"/>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4388"/>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74792"/>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6039477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662016"/>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07564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34089251"/>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550619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817855632"/>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214782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95207233"/>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374829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753395657"/>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18104800"/>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4408865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53717591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431097239"/>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45137679"/>
      </p:ext>
    </p:extLst>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63947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469610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10/27/2020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image" Target="../media/image13.png"/><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1.emf"/><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tags" Target="../tags/tag11.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6.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image" Target="../media/image20.png"/><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5" Type="http://schemas.openxmlformats.org/officeDocument/2006/relationships/theme" Target="../theme/theme8.xml"/><Relationship Id="rId4"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8"/>
          <a:stretch>
            <a:fillRect/>
          </a:stretch>
        </p:blipFill>
        <p:spPr>
          <a:xfrm rot="5400000">
            <a:off x="9208748" y="2991033"/>
            <a:ext cx="6858623" cy="876557"/>
          </a:xfrm>
          <a:prstGeom prst="rect">
            <a:avLst/>
          </a:prstGeom>
        </p:spPr>
      </p:pic>
    </p:spTree>
    <p:custDataLst>
      <p:tags r:id="rId36"/>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89" r:id="rId31"/>
    <p:sldLayoutId id="2147483891" r:id="rId32"/>
    <p:sldLayoutId id="2147483893" r:id="rId33"/>
    <p:sldLayoutId id="2147483895" r:id="rId3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330165184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1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28.xml"/></Relationships>
</file>

<file path=ppt/slides/_rels/slide23.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6.jpeg"/><Relationship Id="rId4" Type="http://schemas.openxmlformats.org/officeDocument/2006/relationships/image" Target="../media/image2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17.xml"/><Relationship Id="rId6" Type="http://schemas.openxmlformats.org/officeDocument/2006/relationships/image" Target="../media/image65.png"/><Relationship Id="rId5" Type="http://schemas.openxmlformats.org/officeDocument/2006/relationships/image" Target="../media/image64.svg"/><Relationship Id="rId10" Type="http://schemas.microsoft.com/office/2007/relationships/hdphoto" Target="../media/hdphoto1.wdp"/><Relationship Id="rId4" Type="http://schemas.openxmlformats.org/officeDocument/2006/relationships/image" Target="../media/image63.pn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200" y="4201728"/>
            <a:ext cx="7583488" cy="706347"/>
          </a:xfrm>
        </p:spPr>
        <p:txBody>
          <a:bodyPr/>
          <a:lstStyle/>
          <a:p>
            <a:r>
              <a:rPr lang="en-GB" dirty="0" err="1"/>
              <a:t>CloudCore</a:t>
            </a:r>
            <a:endParaRPr lang="en-GB" dirty="0"/>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2 – </a:t>
            </a:r>
            <a:r>
              <a:rPr lang="en-GB"/>
              <a:t>Data Fundamentals in Azure</a:t>
            </a:r>
            <a:endParaRPr lang="en-GB" dirty="0"/>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838200" y="365125"/>
            <a:ext cx="10515600" cy="709295"/>
          </a:xfrm>
        </p:spPr>
        <p:txBody>
          <a:bodyPr/>
          <a:lstStyle/>
          <a:p>
            <a:r>
              <a:rPr lang="en-US" dirty="0"/>
              <a:t>Azure Data Platform – General Pattern</a:t>
            </a:r>
          </a:p>
        </p:txBody>
      </p:sp>
      <p:pic>
        <p:nvPicPr>
          <p:cNvPr id="6" name="Picture 5">
            <a:extLst>
              <a:ext uri="{FF2B5EF4-FFF2-40B4-BE49-F238E27FC236}">
                <a16:creationId xmlns:a16="http://schemas.microsoft.com/office/drawing/2014/main" id="{5EE8FC67-3338-42BA-90F2-8F8019711ACB}"/>
              </a:ext>
            </a:extLst>
          </p:cNvPr>
          <p:cNvPicPr>
            <a:picLocks noChangeAspect="1"/>
          </p:cNvPicPr>
          <p:nvPr/>
        </p:nvPicPr>
        <p:blipFill>
          <a:blip r:embed="rId2"/>
          <a:stretch>
            <a:fillRect/>
          </a:stretch>
        </p:blipFill>
        <p:spPr>
          <a:xfrm>
            <a:off x="1871590" y="1106424"/>
            <a:ext cx="8448819" cy="5658509"/>
          </a:xfrm>
          <a:prstGeom prst="rect">
            <a:avLst/>
          </a:prstGeom>
          <a:effectLst/>
        </p:spPr>
      </p:pic>
    </p:spTree>
    <p:extLst>
      <p:ext uri="{BB962C8B-B14F-4D97-AF65-F5344CB8AC3E}">
        <p14:creationId xmlns:p14="http://schemas.microsoft.com/office/powerpoint/2010/main" val="35862089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Streaming pattern</a:t>
            </a:r>
          </a:p>
        </p:txBody>
      </p:sp>
      <p:pic>
        <p:nvPicPr>
          <p:cNvPr id="2050" name="Picture 2" descr="Databricks pipeline">
            <a:extLst>
              <a:ext uri="{FF2B5EF4-FFF2-40B4-BE49-F238E27FC236}">
                <a16:creationId xmlns:a16="http://schemas.microsoft.com/office/drawing/2014/main" id="{473FE17B-E52C-4962-851D-00681BE3B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2" y="1299742"/>
            <a:ext cx="11710881"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866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Databases</a:t>
            </a:r>
          </a:p>
        </p:txBody>
      </p:sp>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2"/>
          <a:stretch>
            <a:fillRect/>
          </a:stretch>
        </p:blipFill>
        <p:spPr>
          <a:xfrm>
            <a:off x="708281" y="1362703"/>
            <a:ext cx="10775437" cy="5172991"/>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F33A5-4C87-422F-BBBA-E0E93A67B3CC}"/>
              </a:ext>
            </a:extLst>
          </p:cNvPr>
          <p:cNvPicPr>
            <a:picLocks noChangeAspect="1"/>
          </p:cNvPicPr>
          <p:nvPr/>
        </p:nvPicPr>
        <p:blipFill>
          <a:blip r:embed="rId2"/>
          <a:stretch>
            <a:fillRect/>
          </a:stretch>
        </p:blipFill>
        <p:spPr>
          <a:xfrm>
            <a:off x="708281" y="1513064"/>
            <a:ext cx="10769064" cy="5022629"/>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Analytics</a:t>
            </a:r>
          </a:p>
        </p:txBody>
      </p:sp>
    </p:spTree>
    <p:extLst>
      <p:ext uri="{BB962C8B-B14F-4D97-AF65-F5344CB8AC3E}">
        <p14:creationId xmlns:p14="http://schemas.microsoft.com/office/powerpoint/2010/main" val="389636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Storage</a:t>
            </a:r>
          </a:p>
        </p:txBody>
      </p:sp>
      <p:pic>
        <p:nvPicPr>
          <p:cNvPr id="4" name="Picture 3">
            <a:extLst>
              <a:ext uri="{FF2B5EF4-FFF2-40B4-BE49-F238E27FC236}">
                <a16:creationId xmlns:a16="http://schemas.microsoft.com/office/drawing/2014/main" id="{AA39DA7E-2954-481F-8A5E-30046CDC5AA0}"/>
              </a:ext>
            </a:extLst>
          </p:cNvPr>
          <p:cNvPicPr>
            <a:picLocks noChangeAspect="1"/>
          </p:cNvPicPr>
          <p:nvPr/>
        </p:nvPicPr>
        <p:blipFill>
          <a:blip r:embed="rId2"/>
          <a:stretch>
            <a:fillRect/>
          </a:stretch>
        </p:blipFill>
        <p:spPr>
          <a:xfrm>
            <a:off x="1126901" y="1000729"/>
            <a:ext cx="9835403" cy="5783683"/>
          </a:xfrm>
          <a:prstGeom prst="rect">
            <a:avLst/>
          </a:prstGeom>
          <a:effectLst>
            <a:softEdge rad="127000"/>
          </a:effectLst>
        </p:spPr>
      </p:pic>
    </p:spTree>
    <p:extLst>
      <p:ext uri="{BB962C8B-B14F-4D97-AF65-F5344CB8AC3E}">
        <p14:creationId xmlns:p14="http://schemas.microsoft.com/office/powerpoint/2010/main" val="5150128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9336619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marL="0" marR="0" lvl="0" indent="0" algn="l" defTabSz="797815"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372"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745"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Artificial Intelligence / Machine Learning / Internet of Things</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745"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‘Driver’ runs the user’s ‘main’ function and executes the various parallel operations on the worker nodes.  </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results of the operations are collected by the driver</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worker nodes read and write data from/to Data Sources including HDFS.</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 also cache transformed data in memory as RDDs (Resilient </a:t>
            </a:r>
            <a:r>
              <a:rPr kumimoji="0" lang="en-US" sz="1765" b="0" i="0" u="none" strike="noStrike" kern="0" cap="none" spc="0" normalizeH="0" baseline="0" noProof="0">
                <a:ln>
                  <a:solidFill>
                    <a:srgbClr val="FFFFFF">
                      <a:alpha val="0"/>
                    </a:srgbClr>
                  </a:solidFill>
                </a:ln>
                <a:solidFill>
                  <a:srgbClr val="1A1A1A"/>
                </a:solidFill>
                <a:effectLst/>
                <a:uLnTx/>
                <a:uFillTx/>
                <a:latin typeface="Segoe UI"/>
                <a:ea typeface="+mn-ea"/>
                <a:cs typeface="Segoe UI Semilight" panose="020B0402040204020203" pitchFamily="34" charset="0"/>
              </a:rPr>
              <a:t>Distributed Datasets</a:t>
            </a: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a:t>
            </a:r>
          </a:p>
        </p:txBody>
      </p:sp>
      <p:pic>
        <p:nvPicPr>
          <p:cNvPr id="7" name="Picture 6">
            <a:extLst>
              <a:ext uri="{FF2B5EF4-FFF2-40B4-BE49-F238E27FC236}">
                <a16:creationId xmlns:a16="http://schemas.microsoft.com/office/drawing/2014/main" id="{1FD6E1BE-1CD8-44FA-BD12-479B72E34AD3}"/>
              </a:ext>
            </a:extLst>
          </p:cNvPr>
          <p:cNvPicPr>
            <a:picLocks noChangeAspect="1"/>
          </p:cNvPicPr>
          <p:nvPr/>
        </p:nvPicPr>
        <p:blipFill>
          <a:blip r:embed="rId2"/>
          <a:stretch>
            <a:fillRect/>
          </a:stretch>
        </p:blipFill>
        <p:spPr>
          <a:xfrm>
            <a:off x="869295" y="1338847"/>
            <a:ext cx="10636563" cy="5098033"/>
          </a:xfrm>
          <a:prstGeom prst="rect">
            <a:avLst/>
          </a:prstGeom>
        </p:spPr>
      </p:pic>
    </p:spTree>
    <p:extLst>
      <p:ext uri="{BB962C8B-B14F-4D97-AF65-F5344CB8AC3E}">
        <p14:creationId xmlns:p14="http://schemas.microsoft.com/office/powerpoint/2010/main" val="40672756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 – Delta Lake</a:t>
            </a:r>
          </a:p>
        </p:txBody>
      </p:sp>
      <p:pic>
        <p:nvPicPr>
          <p:cNvPr id="2" name="Picture 1">
            <a:extLst>
              <a:ext uri="{FF2B5EF4-FFF2-40B4-BE49-F238E27FC236}">
                <a16:creationId xmlns:a16="http://schemas.microsoft.com/office/drawing/2014/main" id="{A9AACA5E-3AC2-4AF7-93C3-ADEF24E9AAC0}"/>
              </a:ext>
            </a:extLst>
          </p:cNvPr>
          <p:cNvPicPr>
            <a:picLocks noChangeAspect="1"/>
          </p:cNvPicPr>
          <p:nvPr/>
        </p:nvPicPr>
        <p:blipFill>
          <a:blip r:embed="rId2"/>
          <a:stretch>
            <a:fillRect/>
          </a:stretch>
        </p:blipFill>
        <p:spPr>
          <a:xfrm>
            <a:off x="962317" y="1374132"/>
            <a:ext cx="10465687" cy="5112816"/>
          </a:xfrm>
          <a:prstGeom prst="rect">
            <a:avLst/>
          </a:prstGeom>
        </p:spPr>
      </p:pic>
    </p:spTree>
    <p:extLst>
      <p:ext uri="{BB962C8B-B14F-4D97-AF65-F5344CB8AC3E}">
        <p14:creationId xmlns:p14="http://schemas.microsoft.com/office/powerpoint/2010/main" val="28091340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720418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2720955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Reliability </a:t>
              </a:r>
            </a:p>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2353">
                    <a:gradFill>
                      <a:gsLst>
                        <a:gs pos="0">
                          <a:srgbClr val="FFFFFF"/>
                        </a:gs>
                        <a:gs pos="100000">
                          <a:srgbClr val="FFFFFF"/>
                        </a:gs>
                      </a:gsLst>
                      <a:lin ang="5400000" scaled="0"/>
                    </a:gradFill>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On-premises &amp; hybrid</a:t>
            </a:r>
          </a:p>
        </p:txBody>
      </p:sp>
    </p:spTree>
    <p:extLst>
      <p:ext uri="{BB962C8B-B14F-4D97-AF65-F5344CB8AC3E}">
        <p14:creationId xmlns:p14="http://schemas.microsoft.com/office/powerpoint/2010/main" val="36887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BBD927A-D7BE-1A47-B46A-C1C6DF81A889}"/>
              </a:ext>
            </a:extLst>
          </p:cNvPr>
          <p:cNvSpPr/>
          <p:nvPr/>
        </p:nvSpPr>
        <p:spPr bwMode="auto">
          <a:xfrm>
            <a:off x="0" y="1324948"/>
            <a:ext cx="12192000" cy="5533052"/>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1402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0518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601472" y="1484735"/>
            <a:ext cx="300059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477137" y="5892620"/>
            <a:ext cx="3466328"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8" name="Rectangle 187">
            <a:extLst>
              <a:ext uri="{FF2B5EF4-FFF2-40B4-BE49-F238E27FC236}">
                <a16:creationId xmlns:a16="http://schemas.microsoft.com/office/drawing/2014/main" id="{D603C2D0-6400-C448-BA15-49D0AD68433C}"/>
              </a:ext>
            </a:extLst>
          </p:cNvPr>
          <p:cNvSpPr/>
          <p:nvPr/>
        </p:nvSpPr>
        <p:spPr>
          <a:xfrm>
            <a:off x="4713998" y="310698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99924" y="1484735"/>
            <a:ext cx="304394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77387" y="5877958"/>
            <a:ext cx="3208767"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6" name="Rectangle 135">
            <a:extLst>
              <a:ext uri="{FF2B5EF4-FFF2-40B4-BE49-F238E27FC236}">
                <a16:creationId xmlns:a16="http://schemas.microsoft.com/office/drawing/2014/main" id="{0DD6446B-59B7-B240-B1AB-386ADE3D5BB4}"/>
              </a:ext>
            </a:extLst>
          </p:cNvPr>
          <p:cNvSpPr/>
          <p:nvPr/>
        </p:nvSpPr>
        <p:spPr bwMode="auto">
          <a:xfrm>
            <a:off x="701140" y="3340615"/>
            <a:ext cx="2980534" cy="1071312"/>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sp>
        <p:nvSpPr>
          <p:cNvPr id="137" name="TextBox 136">
            <a:extLst>
              <a:ext uri="{FF2B5EF4-FFF2-40B4-BE49-F238E27FC236}">
                <a16:creationId xmlns:a16="http://schemas.microsoft.com/office/drawing/2014/main" id="{996E2F63-C1CF-3247-A85C-66F26332A0D0}"/>
              </a:ext>
            </a:extLst>
          </p:cNvPr>
          <p:cNvSpPr txBox="1"/>
          <p:nvPr/>
        </p:nvSpPr>
        <p:spPr>
          <a:xfrm>
            <a:off x="690513" y="2542448"/>
            <a:ext cx="2980533"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03289" y="2322902"/>
            <a:ext cx="97937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622445" y="2322902"/>
            <a:ext cx="62643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18488" y="5098817"/>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522124" y="5098817"/>
            <a:ext cx="586155" cy="455007"/>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273789" y="5098817"/>
            <a:ext cx="753640"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3023989" y="5098817"/>
            <a:ext cx="675339" cy="457200"/>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a:off x="2747682" y="1899836"/>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p:cNvCxnSpPr>
          <p:nvPr/>
        </p:nvCxnSpPr>
        <p:spPr>
          <a:xfrm>
            <a:off x="2180665" y="2202614"/>
            <a:ext cx="0" cy="333372"/>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180665" y="2789240"/>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6600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801906" y="2182031"/>
            <a:ext cx="753035"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65776" y="1484735"/>
            <a:ext cx="316902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72365" y="5864570"/>
            <a:ext cx="3355701"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cxnSp>
        <p:nvCxnSpPr>
          <p:cNvPr id="53" name="Straight Arrow Connector 52">
            <a:extLst>
              <a:ext uri="{FF2B5EF4-FFF2-40B4-BE49-F238E27FC236}">
                <a16:creationId xmlns:a16="http://schemas.microsoft.com/office/drawing/2014/main" id="{70C3C0BC-3061-445F-AD22-FBEDAD2DB930}"/>
              </a:ext>
            </a:extLst>
          </p:cNvPr>
          <p:cNvCxnSpPr>
            <a:cxnSpLocks/>
            <a:stCxn id="66" idx="2"/>
          </p:cNvCxnSpPr>
          <p:nvPr/>
        </p:nvCxnSpPr>
        <p:spPr>
          <a:xfrm>
            <a:off x="2256037" y="3557071"/>
            <a:ext cx="416" cy="403539"/>
          </a:xfrm>
          <a:prstGeom prst="straightConnector1">
            <a:avLst/>
          </a:prstGeom>
          <a:noFill/>
          <a:ln w="12700" cap="flat" cmpd="sng" algn="ctr">
            <a:solidFill>
              <a:srgbClr val="757575"/>
            </a:solidFill>
            <a:prstDash val="solid"/>
            <a:tailEnd type="triangle"/>
          </a:ln>
          <a:effectLst/>
        </p:spPr>
      </p:cxnSp>
      <p:sp>
        <p:nvSpPr>
          <p:cNvPr id="66" name="Rectangle 65">
            <a:extLst>
              <a:ext uri="{FF2B5EF4-FFF2-40B4-BE49-F238E27FC236}">
                <a16:creationId xmlns:a16="http://schemas.microsoft.com/office/drawing/2014/main" id="{CD320337-C872-4AD2-A028-A34158B3C172}"/>
              </a:ext>
            </a:extLst>
          </p:cNvPr>
          <p:cNvSpPr/>
          <p:nvPr/>
        </p:nvSpPr>
        <p:spPr>
          <a:xfrm>
            <a:off x="690513" y="3071683"/>
            <a:ext cx="3131047" cy="48538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684066" y="4026200"/>
            <a:ext cx="3137616" cy="52609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223524" y="310480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656593" y="4513777"/>
            <a:ext cx="2866673"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613433"/>
            <a:ext cx="0" cy="900344"/>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p:cNvCxnSpPr>
          <p:nvPr/>
        </p:nvCxnSpPr>
        <p:spPr>
          <a:xfrm>
            <a:off x="6868589" y="3607456"/>
            <a:ext cx="0" cy="90632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a:off x="1196092" y="1899836"/>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405302" y="4973532"/>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8846686" y="4614462"/>
            <a:ext cx="0" cy="452717"/>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578878" y="2240717"/>
            <a:ext cx="3052495" cy="331733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495422"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165738"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 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529954" y="4956360"/>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cxnSp>
        <p:nvCxnSpPr>
          <p:cNvPr id="160" name="Straight Arrow Connector 159">
            <a:extLst>
              <a:ext uri="{FF2B5EF4-FFF2-40B4-BE49-F238E27FC236}">
                <a16:creationId xmlns:a16="http://schemas.microsoft.com/office/drawing/2014/main" id="{C4CE6EBE-8436-4699-BABE-487D77FD1CF1}"/>
              </a:ext>
            </a:extLst>
          </p:cNvPr>
          <p:cNvCxnSpPr>
            <a:cxnSpLocks/>
          </p:cNvCxnSpPr>
          <p:nvPr/>
        </p:nvCxnSpPr>
        <p:spPr>
          <a:xfrm>
            <a:off x="9529953" y="4620900"/>
            <a:ext cx="255599" cy="484534"/>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7BA53F4-1853-4191-B3D1-8CA63959631D}"/>
              </a:ext>
            </a:extLst>
          </p:cNvPr>
          <p:cNvCxnSpPr>
            <a:cxnSpLocks/>
          </p:cNvCxnSpPr>
          <p:nvPr/>
        </p:nvCxnSpPr>
        <p:spPr>
          <a:xfrm flipH="1">
            <a:off x="10135720" y="4642904"/>
            <a:ext cx="234064" cy="45591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94E70743-CD4F-4841-9DB3-CB9D4080DCF9}"/>
              </a:ext>
            </a:extLst>
          </p:cNvPr>
          <p:cNvSpPr/>
          <p:nvPr/>
        </p:nvSpPr>
        <p:spPr>
          <a:xfrm>
            <a:off x="9533568" y="30024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590F2853-16A0-457A-8766-4D48F87F864A}"/>
              </a:ext>
            </a:extLst>
          </p:cNvPr>
          <p:cNvSpPr/>
          <p:nvPr/>
        </p:nvSpPr>
        <p:spPr>
          <a:xfrm>
            <a:off x="9685968" y="31548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C5944B2B-C49D-44CC-B0B4-55B2DC57E37F}"/>
              </a:ext>
            </a:extLst>
          </p:cNvPr>
          <p:cNvSpPr/>
          <p:nvPr/>
        </p:nvSpPr>
        <p:spPr>
          <a:xfrm>
            <a:off x="9838368" y="33072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31CCCF9-2438-4E77-83CD-B23F76851258}"/>
              </a:ext>
            </a:extLst>
          </p:cNvPr>
          <p:cNvSpPr/>
          <p:nvPr/>
        </p:nvSpPr>
        <p:spPr>
          <a:xfrm>
            <a:off x="9990768" y="34596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TextBox 165">
            <a:extLst>
              <a:ext uri="{FF2B5EF4-FFF2-40B4-BE49-F238E27FC236}">
                <a16:creationId xmlns:a16="http://schemas.microsoft.com/office/drawing/2014/main" id="{B7CB1191-738C-41B1-B4CE-0FC46DDB5554}"/>
              </a:ext>
            </a:extLst>
          </p:cNvPr>
          <p:cNvSpPr txBox="1"/>
          <p:nvPr/>
        </p:nvSpPr>
        <p:spPr>
          <a:xfrm>
            <a:off x="10274989" y="2915774"/>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sp>
        <p:nvSpPr>
          <p:cNvPr id="124" name="Title 1">
            <a:extLst>
              <a:ext uri="{FF2B5EF4-FFF2-40B4-BE49-F238E27FC236}">
                <a16:creationId xmlns:a16="http://schemas.microsoft.com/office/drawing/2014/main" id="{ECCADFFD-3FBA-4F99-A297-2880556E13C1}"/>
              </a:ext>
            </a:extLst>
          </p:cNvPr>
          <p:cNvSpPr txBox="1">
            <a:spLocks/>
          </p:cNvSpPr>
          <p:nvPr/>
        </p:nvSpPr>
        <p:spPr>
          <a:xfrm>
            <a:off x="322248" y="302768"/>
            <a:ext cx="70698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itchFamily="34" charset="0"/>
              </a:rPr>
              <a:t>SQL 2019 - Big Data Analytics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25" name="TextBox 124">
            <a:extLst>
              <a:ext uri="{FF2B5EF4-FFF2-40B4-BE49-F238E27FC236}">
                <a16:creationId xmlns:a16="http://schemas.microsoft.com/office/drawing/2014/main" id="{CE07DDCF-A1BC-49E1-B633-67DDA57E3BBE}"/>
              </a:ext>
            </a:extLst>
          </p:cNvPr>
          <p:cNvSpPr txBox="1"/>
          <p:nvPr/>
        </p:nvSpPr>
        <p:spPr>
          <a:xfrm>
            <a:off x="371061" y="897308"/>
            <a:ext cx="741415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deployed on Azure Stack</a:t>
            </a:r>
          </a:p>
        </p:txBody>
      </p:sp>
    </p:spTree>
    <p:extLst>
      <p:ext uri="{BB962C8B-B14F-4D97-AF65-F5344CB8AC3E}">
        <p14:creationId xmlns:p14="http://schemas.microsoft.com/office/powerpoint/2010/main" val="346533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Data Operations</a:t>
            </a:r>
          </a:p>
        </p:txBody>
      </p:sp>
    </p:spTree>
    <p:extLst>
      <p:ext uri="{BB962C8B-B14F-4D97-AF65-F5344CB8AC3E}">
        <p14:creationId xmlns:p14="http://schemas.microsoft.com/office/powerpoint/2010/main" val="334094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B2B2EB7B-B9DE-4D18-8F60-0CBECA13DD6A}"/>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Data Box Family</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254168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F994-85F1-49F0-99F8-1961FECF5622}"/>
              </a:ext>
            </a:extLst>
          </p:cNvPr>
          <p:cNvSpPr>
            <a:spLocks noGrp="1"/>
          </p:cNvSpPr>
          <p:nvPr>
            <p:ph type="title"/>
          </p:nvPr>
        </p:nvSpPr>
        <p:spPr/>
        <p:txBody>
          <a:bodyPr/>
          <a:lstStyle/>
          <a:p>
            <a:r>
              <a:rPr lang="en-US" dirty="0"/>
              <a:t>Data Operations</a:t>
            </a:r>
          </a:p>
        </p:txBody>
      </p:sp>
      <p:pic>
        <p:nvPicPr>
          <p:cNvPr id="1026" name="Picture 2" descr="Data Box - Get your data to the cloud using Azure Stack Edge">
            <a:extLst>
              <a:ext uri="{FF2B5EF4-FFF2-40B4-BE49-F238E27FC236}">
                <a16:creationId xmlns:a16="http://schemas.microsoft.com/office/drawing/2014/main" id="{3BBD3EEC-CD16-43CE-A34D-FBAD522A4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165" y="521884"/>
            <a:ext cx="9821277" cy="597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61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36956544"/>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a:extLst>
              <a:ext uri="{FF2B5EF4-FFF2-40B4-BE49-F238E27FC236}">
                <a16:creationId xmlns:a16="http://schemas.microsoft.com/office/drawing/2014/main" id="{F528BDF4-D11E-4485-B1C8-E8FECF2B5DA4}"/>
              </a:ext>
            </a:extLst>
          </p:cNvPr>
          <p:cNvSpPr/>
          <p:nvPr/>
        </p:nvSpPr>
        <p:spPr bwMode="auto">
          <a:xfrm>
            <a:off x="11581972" y="184137"/>
            <a:ext cx="279964" cy="26675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ectangle 25">
            <a:extLst>
              <a:ext uri="{FF2B5EF4-FFF2-40B4-BE49-F238E27FC236}">
                <a16:creationId xmlns:a16="http://schemas.microsoft.com/office/drawing/2014/main" id="{501C0988-5A27-42CE-9744-926CBDEC6CB1}"/>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Stack Edge</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015983887"/>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Big Data &amp; Visualization </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tx1"/>
                          </a:solidFill>
                          <a:latin typeface="+mn-lt"/>
                          <a:ea typeface="+mn-ea"/>
                          <a:cs typeface="+mn-cs"/>
                        </a:rPr>
                        <a:t>11:15 – 12:00</a:t>
                      </a:r>
                    </a:p>
                  </a:txBody>
                  <a:tcPr>
                    <a:solidFill>
                      <a:srgbClr val="E7ECF8"/>
                    </a:solidFill>
                  </a:tcPr>
                </a:tc>
                <a:tc gridSpan="3">
                  <a:txBody>
                    <a:bodyPr/>
                    <a:lstStyle/>
                    <a:p>
                      <a:pPr algn="ctr"/>
                      <a:r>
                        <a:rPr lang="en-US" sz="2800" kern="1200" dirty="0">
                          <a:solidFill>
                            <a:schemeClr val="tx1"/>
                          </a:solidFill>
                          <a:latin typeface="+mn-lt"/>
                          <a:ea typeface="+mn-ea"/>
                          <a:cs typeface="+mn-cs"/>
                        </a:rPr>
                        <a:t>Lunch</a:t>
                      </a:r>
                    </a:p>
                  </a:txBody>
                  <a:tcPr>
                    <a:solidFill>
                      <a:srgbClr val="E7ECF8"/>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03326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data-ai/day-2/</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2181517101"/>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bg1"/>
                          </a:solidFill>
                          <a:latin typeface="+mn-lt"/>
                          <a:ea typeface="+mn-ea"/>
                          <a:cs typeface="+mn-cs"/>
                        </a:rPr>
                        <a:t>11:15 – 12:00</a:t>
                      </a:r>
                    </a:p>
                  </a:txBody>
                  <a:tcPr>
                    <a:solidFill>
                      <a:srgbClr val="00B050"/>
                    </a:solidFill>
                  </a:tcPr>
                </a:tc>
                <a:tc gridSpan="3">
                  <a:txBody>
                    <a:bodyPr/>
                    <a:lstStyle/>
                    <a:p>
                      <a:pPr algn="ctr"/>
                      <a:r>
                        <a:rPr lang="en-US" sz="2800" kern="1200" dirty="0">
                          <a:solidFill>
                            <a:schemeClr val="bg1"/>
                          </a:solidFill>
                          <a:latin typeface="+mn-lt"/>
                          <a:ea typeface="+mn-ea"/>
                          <a:cs typeface="+mn-cs"/>
                        </a:rPr>
                        <a:t>Lunch</a:t>
                      </a: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66647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76416029"/>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Big Data &amp; Visualization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960034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data-ai/day-2/challenge</a:t>
            </a:r>
          </a:p>
        </p:txBody>
      </p:sp>
    </p:spTree>
    <p:extLst>
      <p:ext uri="{BB962C8B-B14F-4D97-AF65-F5344CB8AC3E}">
        <p14:creationId xmlns:p14="http://schemas.microsoft.com/office/powerpoint/2010/main" val="67925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132600208"/>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Data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1617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fontScale="92500" lnSpcReduction="20000"/>
          </a:bodyPr>
          <a:lstStyle/>
          <a:p>
            <a:r>
              <a:rPr lang="en-US" dirty="0"/>
              <a:t>Fundamental Concepts &amp; Patterns</a:t>
            </a:r>
          </a:p>
          <a:p>
            <a:endParaRPr lang="en-US" dirty="0"/>
          </a:p>
          <a:p>
            <a:r>
              <a:rPr lang="en-US" dirty="0"/>
              <a:t>Fundamental Services</a:t>
            </a:r>
          </a:p>
          <a:p>
            <a:endParaRPr lang="en-US" dirty="0"/>
          </a:p>
          <a:p>
            <a:r>
              <a:rPr lang="en-US" dirty="0"/>
              <a:t>Analytics</a:t>
            </a:r>
          </a:p>
          <a:p>
            <a:endParaRPr lang="en-US" dirty="0"/>
          </a:p>
          <a:p>
            <a:r>
              <a:rPr lang="en-US" dirty="0"/>
              <a:t>AI &amp; Machine Learning</a:t>
            </a:r>
          </a:p>
          <a:p>
            <a:endParaRPr lang="en-US" dirty="0"/>
          </a:p>
          <a:p>
            <a:r>
              <a:rPr lang="en-US" dirty="0"/>
              <a:t>On-premises &amp; Hybrid</a:t>
            </a:r>
          </a:p>
          <a:p>
            <a:endParaRPr lang="en-US" dirty="0"/>
          </a:p>
          <a:p>
            <a:r>
              <a:rPr lang="en-US" dirty="0"/>
              <a:t>Data Operations</a:t>
            </a:r>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Concepts &amp; Patterns</a:t>
            </a:r>
          </a:p>
        </p:txBody>
      </p:sp>
    </p:spTree>
    <p:extLst>
      <p:ext uri="{BB962C8B-B14F-4D97-AF65-F5344CB8AC3E}">
        <p14:creationId xmlns:p14="http://schemas.microsoft.com/office/powerpoint/2010/main" val="19754594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1355</TotalTime>
  <Words>2588</Words>
  <Application>Microsoft Office PowerPoint</Application>
  <PresentationFormat>Widescreen</PresentationFormat>
  <Paragraphs>540</Paragraphs>
  <Slides>45</Slides>
  <Notes>15</Notes>
  <HiddenSlides>2</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45</vt:i4>
      </vt:variant>
    </vt:vector>
  </HeadingPairs>
  <TitlesOfParts>
    <vt:vector size="68" baseType="lpstr">
      <vt:lpstr>Arial</vt:lpstr>
      <vt:lpstr>Arial Black</vt:lpstr>
      <vt:lpstr>Calibri</vt:lpstr>
      <vt:lpstr>Calibri Light</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Solliance</vt:lpstr>
      <vt:lpstr>1_EBC_2017</vt:lpstr>
      <vt:lpstr>CloudCore</vt:lpstr>
      <vt:lpstr>PowerPoint Presentation</vt:lpstr>
      <vt:lpstr>PowerPoint Presentation</vt:lpstr>
      <vt:lpstr>PowerPoint Presentation</vt:lpstr>
      <vt:lpstr>PowerPoint Presentation</vt:lpstr>
      <vt:lpstr>Agenda</vt:lpstr>
      <vt:lpstr>PowerPoint Presentation</vt:lpstr>
      <vt:lpstr>Fundamental Concepts &amp; Patterns</vt:lpstr>
      <vt:lpstr>Categorizing Data By how we work with it</vt:lpstr>
      <vt:lpstr>Lambda architecture</vt:lpstr>
      <vt:lpstr>Key Data Architectures</vt:lpstr>
      <vt:lpstr>Azure Data Platform – General Pattern</vt:lpstr>
      <vt:lpstr>Streaming pattern</vt:lpstr>
      <vt:lpstr>Fundamental Services</vt:lpstr>
      <vt:lpstr>Databases</vt:lpstr>
      <vt:lpstr>Analytics</vt:lpstr>
      <vt:lpstr>AI + Machine Learning</vt:lpstr>
      <vt:lpstr>Storage</vt:lpstr>
      <vt:lpstr>Analytics</vt:lpstr>
      <vt:lpstr>Modern Data Warehouse</vt:lpstr>
      <vt:lpstr>PowerPoint Presentation</vt:lpstr>
      <vt:lpstr>Azure Synapse Analytics </vt:lpstr>
      <vt:lpstr>Apache Spark</vt:lpstr>
      <vt:lpstr>General Spark Cluster Architecture</vt:lpstr>
      <vt:lpstr>Azure Synapse Apache Spark - Summary</vt:lpstr>
      <vt:lpstr>Azure Databricks</vt:lpstr>
      <vt:lpstr>Azure Databricks – Delta Lake</vt:lpstr>
      <vt:lpstr>Artificial Intelligence &amp; Machine Learning</vt:lpstr>
      <vt:lpstr>PowerPoint Presentation</vt:lpstr>
      <vt:lpstr>The Pre-Built and Custom AI Spectrum</vt:lpstr>
      <vt:lpstr>The Data Science Process</vt:lpstr>
      <vt:lpstr>The Data Science Process  (Developer Lens)</vt:lpstr>
      <vt:lpstr>PowerPoint Presentation</vt:lpstr>
      <vt:lpstr>Design AI to earn and maintain trust</vt:lpstr>
      <vt:lpstr>On-premises &amp; hybrid</vt:lpstr>
      <vt:lpstr>PowerPoint Presentation</vt:lpstr>
      <vt:lpstr>Data Operations</vt:lpstr>
      <vt:lpstr>PowerPoint Presentation</vt:lpstr>
      <vt:lpstr>Data Operations</vt:lpstr>
      <vt:lpstr>PowerPoint Presentation</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148</cp:revision>
  <dcterms:created xsi:type="dcterms:W3CDTF">2018-07-06T04:04:55Z</dcterms:created>
  <dcterms:modified xsi:type="dcterms:W3CDTF">2020-10-27T14:34:24Z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